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4" r:id="rId8"/>
    <p:sldId id="265" r:id="rId9"/>
    <p:sldId id="267" r:id="rId10"/>
    <p:sldId id="268" r:id="rId11"/>
    <p:sldId id="270" r:id="rId12"/>
    <p:sldId id="271" r:id="rId13"/>
    <p:sldId id="274"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5/5/2020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dirty="0"/>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5/5/2020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5/5/2020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0"/>
            <a:ext cx="7406640" cy="1472184"/>
          </a:xfrm>
        </p:spPr>
        <p:txBody>
          <a:bodyPr>
            <a:normAutofit/>
          </a:bodyPr>
          <a:lstStyle/>
          <a:p>
            <a:pPr algn="ctr"/>
            <a:r>
              <a:rPr lang="en-US" sz="3600" b="1" dirty="0" smtClean="0">
                <a:solidFill>
                  <a:schemeClr val="tx1"/>
                </a:solidFill>
                <a:effectLst/>
                <a:latin typeface="Times New Roman" pitchFamily="18" charset="0"/>
                <a:cs typeface="Times New Roman" pitchFamily="18" charset="0"/>
              </a:rPr>
              <a:t>Computer Languages</a:t>
            </a:r>
            <a:endParaRPr lang="en-US" sz="3600" b="1"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latin typeface="Times New Roman" panose="02020603050405020304" pitchFamily="18" charset="0"/>
                <a:cs typeface="Times New Roman" panose="02020603050405020304" pitchFamily="18" charset="0"/>
              </a:rPr>
              <a:t>High-Level </a:t>
            </a:r>
            <a:r>
              <a:rPr lang="en-US" sz="3600" b="1" dirty="0" smtClean="0">
                <a:effectLst/>
                <a:latin typeface="Times New Roman" panose="02020603050405020304" pitchFamily="18" charset="0"/>
                <a:cs typeface="Times New Roman" panose="02020603050405020304" pitchFamily="18" charset="0"/>
              </a:rPr>
              <a:t>Languages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High-level computer languages use formats that are similar to English. The purpose of developing high-level languages was to enable people to write programs easily, in their own native language environment (English).</a:t>
            </a:r>
          </a:p>
          <a:p>
            <a:pPr algn="just"/>
            <a:r>
              <a:rPr lang="en-US" sz="2400" dirty="0">
                <a:latin typeface="Times New Roman" panose="02020603050405020304" pitchFamily="18" charset="0"/>
                <a:cs typeface="Times New Roman" panose="02020603050405020304" pitchFamily="18" charset="0"/>
              </a:rPr>
              <a:t>High-level languages are basically symbolic languages that use English words and/or mathematical symbols rather than mnemonic codes. Each instruction in the high-level language is translated into many machine language instructions that the computer can understand.</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4781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Advantages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fontAlgn="ctr"/>
            <a:r>
              <a:rPr lang="en-US" sz="2400" dirty="0" smtClean="0">
                <a:latin typeface="Times New Roman" panose="02020603050405020304" pitchFamily="18" charset="0"/>
                <a:cs typeface="Times New Roman" panose="02020603050405020304" pitchFamily="18" charset="0"/>
              </a:rPr>
              <a:t>High-level </a:t>
            </a:r>
            <a:r>
              <a:rPr lang="en-US" sz="2400" dirty="0">
                <a:latin typeface="Times New Roman" panose="02020603050405020304" pitchFamily="18" charset="0"/>
                <a:cs typeface="Times New Roman" panose="02020603050405020304" pitchFamily="18" charset="0"/>
              </a:rPr>
              <a:t>languages are </a:t>
            </a:r>
            <a:r>
              <a:rPr lang="en-US" sz="2400" dirty="0" smtClean="0">
                <a:latin typeface="Times New Roman" panose="02020603050405020304" pitchFamily="18" charset="0"/>
                <a:cs typeface="Times New Roman" panose="02020603050405020304" pitchFamily="18" charset="0"/>
              </a:rPr>
              <a:t>user-friendly.</a:t>
            </a:r>
            <a:endParaRPr lang="en-US" sz="2400" dirty="0">
              <a:latin typeface="Times New Roman" panose="02020603050405020304" pitchFamily="18" charset="0"/>
              <a:cs typeface="Times New Roman" panose="02020603050405020304" pitchFamily="18" charset="0"/>
            </a:endParaRPr>
          </a:p>
          <a:p>
            <a:pPr algn="just" fontAlgn="ctr"/>
            <a:r>
              <a:rPr lang="en-US" sz="2400" dirty="0">
                <a:latin typeface="Times New Roman" panose="02020603050405020304" pitchFamily="18" charset="0"/>
                <a:cs typeface="Times New Roman" panose="02020603050405020304" pitchFamily="18" charset="0"/>
              </a:rPr>
              <a:t>They are similar to English and use English vocabulary and well-known </a:t>
            </a:r>
            <a:r>
              <a:rPr lang="en-US" sz="2400" dirty="0" smtClean="0">
                <a:latin typeface="Times New Roman" panose="02020603050405020304" pitchFamily="18" charset="0"/>
                <a:cs typeface="Times New Roman" panose="02020603050405020304" pitchFamily="18" charset="0"/>
              </a:rPr>
              <a:t>symbols.</a:t>
            </a:r>
            <a:endParaRPr lang="en-US" sz="2400" dirty="0">
              <a:latin typeface="Times New Roman" panose="02020603050405020304" pitchFamily="18" charset="0"/>
              <a:cs typeface="Times New Roman" panose="02020603050405020304" pitchFamily="18" charset="0"/>
            </a:endParaRPr>
          </a:p>
          <a:p>
            <a:pPr algn="just" fontAlgn="ctr"/>
            <a:r>
              <a:rPr lang="en-US" sz="2400" dirty="0">
                <a:latin typeface="Times New Roman" panose="02020603050405020304" pitchFamily="18" charset="0"/>
                <a:cs typeface="Times New Roman" panose="02020603050405020304" pitchFamily="18" charset="0"/>
              </a:rPr>
              <a:t>They are easier to </a:t>
            </a:r>
            <a:r>
              <a:rPr lang="en-US" sz="2400" dirty="0" smtClean="0">
                <a:latin typeface="Times New Roman" panose="02020603050405020304" pitchFamily="18" charset="0"/>
                <a:cs typeface="Times New Roman" panose="02020603050405020304" pitchFamily="18" charset="0"/>
              </a:rPr>
              <a:t>learn.</a:t>
            </a:r>
            <a:endParaRPr lang="en-US" sz="2400" dirty="0">
              <a:latin typeface="Times New Roman" panose="02020603050405020304" pitchFamily="18" charset="0"/>
              <a:cs typeface="Times New Roman" panose="02020603050405020304" pitchFamily="18" charset="0"/>
            </a:endParaRPr>
          </a:p>
          <a:p>
            <a:pPr algn="just" fontAlgn="ctr"/>
            <a:r>
              <a:rPr lang="en-US" sz="2400" dirty="0">
                <a:latin typeface="Times New Roman" panose="02020603050405020304" pitchFamily="18" charset="0"/>
                <a:cs typeface="Times New Roman" panose="02020603050405020304" pitchFamily="18" charset="0"/>
              </a:rPr>
              <a:t>They are easier to </a:t>
            </a:r>
            <a:r>
              <a:rPr lang="en-US" sz="2400" dirty="0" smtClean="0">
                <a:latin typeface="Times New Roman" panose="02020603050405020304" pitchFamily="18" charset="0"/>
                <a:cs typeface="Times New Roman" panose="02020603050405020304" pitchFamily="18" charset="0"/>
              </a:rPr>
              <a:t>maintain.</a:t>
            </a:r>
            <a:endParaRPr lang="en-US" sz="2400" dirty="0">
              <a:latin typeface="Times New Roman" panose="02020603050405020304" pitchFamily="18" charset="0"/>
              <a:cs typeface="Times New Roman" panose="02020603050405020304" pitchFamily="18" charset="0"/>
            </a:endParaRPr>
          </a:p>
          <a:p>
            <a:pPr algn="just" fontAlgn="ctr"/>
            <a:r>
              <a:rPr lang="en-US" sz="2400" dirty="0">
                <a:latin typeface="Times New Roman" panose="02020603050405020304" pitchFamily="18" charset="0"/>
                <a:cs typeface="Times New Roman" panose="02020603050405020304" pitchFamily="18" charset="0"/>
              </a:rPr>
              <a:t>They are problem-oriented rather than 'machine'-</a:t>
            </a:r>
            <a:r>
              <a:rPr lang="en-US" sz="2400" dirty="0" smtClean="0">
                <a:latin typeface="Times New Roman" panose="02020603050405020304" pitchFamily="18" charset="0"/>
                <a:cs typeface="Times New Roman" panose="02020603050405020304" pitchFamily="18" charset="0"/>
              </a:rPr>
              <a:t>based.</a:t>
            </a:r>
            <a:endParaRPr lang="en-US" sz="2400" dirty="0">
              <a:latin typeface="Times New Roman" panose="02020603050405020304" pitchFamily="18" charset="0"/>
              <a:cs typeface="Times New Roman" panose="02020603050405020304" pitchFamily="18" charset="0"/>
            </a:endParaRPr>
          </a:p>
          <a:p>
            <a:pPr algn="just" fontAlgn="ctr"/>
            <a:r>
              <a:rPr lang="en-US" sz="2400" dirty="0">
                <a:latin typeface="Times New Roman" panose="02020603050405020304" pitchFamily="18" charset="0"/>
                <a:cs typeface="Times New Roman" panose="02020603050405020304" pitchFamily="18" charset="0"/>
              </a:rPr>
              <a:t>A program written in a high-level language can be translated into many machine languages and can run on any computer for which there exists an appropriate </a:t>
            </a:r>
            <a:r>
              <a:rPr lang="en-US" sz="2400" dirty="0" smtClean="0">
                <a:latin typeface="Times New Roman" panose="02020603050405020304" pitchFamily="18" charset="0"/>
                <a:cs typeface="Times New Roman" panose="02020603050405020304" pitchFamily="18" charset="0"/>
              </a:rPr>
              <a:t>translator.</a:t>
            </a:r>
            <a:endParaRPr lang="en-US" sz="2400" dirty="0">
              <a:latin typeface="Times New Roman" panose="02020603050405020304" pitchFamily="18" charset="0"/>
              <a:cs typeface="Times New Roman" panose="02020603050405020304" pitchFamily="18" charset="0"/>
            </a:endParaRPr>
          </a:p>
          <a:p>
            <a:pPr algn="just" fontAlgn="ctr"/>
            <a:r>
              <a:rPr lang="en-US" sz="2400" dirty="0">
                <a:latin typeface="Times New Roman" panose="02020603050405020304" pitchFamily="18" charset="0"/>
                <a:cs typeface="Times New Roman" panose="02020603050405020304" pitchFamily="18" charset="0"/>
              </a:rPr>
              <a:t>The language is independent of the machine on which it is used i.e. programs developed in a high-level </a:t>
            </a:r>
            <a:r>
              <a:rPr lang="en-US" sz="2400" dirty="0" smtClean="0">
                <a:latin typeface="Times New Roman" panose="02020603050405020304" pitchFamily="18" charset="0"/>
                <a:cs typeface="Times New Roman" panose="02020603050405020304" pitchFamily="18" charset="0"/>
              </a:rPr>
              <a:t>language can </a:t>
            </a:r>
            <a:r>
              <a:rPr lang="en-US" sz="2400" dirty="0">
                <a:latin typeface="Times New Roman" panose="02020603050405020304" pitchFamily="18" charset="0"/>
                <a:cs typeface="Times New Roman" panose="02020603050405020304" pitchFamily="18" charset="0"/>
              </a:rPr>
              <a:t>be run on any computer </a:t>
            </a:r>
            <a:r>
              <a:rPr lang="en-US" sz="2400" dirty="0" smtClean="0">
                <a:latin typeface="Times New Roman" panose="02020603050405020304" pitchFamily="18" charset="0"/>
                <a:cs typeface="Times New Roman" panose="02020603050405020304" pitchFamily="18" charset="0"/>
              </a:rPr>
              <a:t>text.</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8633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Disadvantages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fontAlgn="ct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high-level language has to be translated into the machine language by a translator, which takes up </a:t>
            </a:r>
            <a:r>
              <a:rPr lang="en-US" sz="2800" dirty="0" smtClean="0">
                <a:latin typeface="Times New Roman" panose="02020603050405020304" pitchFamily="18" charset="0"/>
                <a:cs typeface="Times New Roman" panose="02020603050405020304" pitchFamily="18" charset="0"/>
              </a:rPr>
              <a:t>time.</a:t>
            </a:r>
            <a:endParaRPr lang="en-US" sz="2800" dirty="0">
              <a:latin typeface="Times New Roman" panose="02020603050405020304" pitchFamily="18" charset="0"/>
              <a:cs typeface="Times New Roman" panose="02020603050405020304" pitchFamily="18" charset="0"/>
            </a:endParaRPr>
          </a:p>
          <a:p>
            <a:pPr algn="just" fontAlgn="ctr"/>
            <a:r>
              <a:rPr lang="en-US" sz="2800" dirty="0">
                <a:latin typeface="Times New Roman" panose="02020603050405020304" pitchFamily="18" charset="0"/>
                <a:cs typeface="Times New Roman" panose="02020603050405020304" pitchFamily="18" charset="0"/>
              </a:rPr>
              <a:t>The object code generated by a translator might be inefficient compared to an equivalent assembly language </a:t>
            </a:r>
            <a:r>
              <a:rPr lang="en-US" sz="2800" dirty="0" smtClean="0">
                <a:latin typeface="Times New Roman" panose="02020603050405020304" pitchFamily="18" charset="0"/>
                <a:cs typeface="Times New Roman" panose="02020603050405020304" pitchFamily="18" charset="0"/>
              </a:rPr>
              <a:t>program.</a:t>
            </a:r>
            <a:endParaRPr lang="en-US" sz="28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540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Compiler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fontAlgn="ctr"/>
            <a:r>
              <a:rPr lang="en-US" sz="2400" dirty="0" smtClean="0">
                <a:latin typeface="Times New Roman" panose="02020603050405020304" pitchFamily="18" charset="0"/>
                <a:cs typeface="Times New Roman" panose="02020603050405020304" pitchFamily="18" charset="0"/>
              </a:rPr>
              <a:t>Scans </a:t>
            </a:r>
            <a:r>
              <a:rPr lang="en-US" sz="2400" dirty="0">
                <a:latin typeface="Times New Roman" panose="02020603050405020304" pitchFamily="18" charset="0"/>
                <a:cs typeface="Times New Roman" panose="02020603050405020304" pitchFamily="18" charset="0"/>
              </a:rPr>
              <a:t>the entire program and translates it as a whole into machine code.</a:t>
            </a:r>
          </a:p>
          <a:p>
            <a:pPr algn="just" fontAlgn="ctr"/>
            <a:r>
              <a:rPr lang="en-US" sz="2400" dirty="0">
                <a:latin typeface="Times New Roman" panose="02020603050405020304" pitchFamily="18" charset="0"/>
                <a:cs typeface="Times New Roman" panose="02020603050405020304" pitchFamily="18" charset="0"/>
              </a:rPr>
              <a:t>It takes a large amount of time to analyze the source code but the overall execution time is comparatively faster.</a:t>
            </a:r>
          </a:p>
          <a:p>
            <a:pPr algn="just" fontAlgn="ctr"/>
            <a:r>
              <a:rPr lang="en-US" sz="2400" dirty="0">
                <a:latin typeface="Times New Roman" panose="02020603050405020304" pitchFamily="18" charset="0"/>
                <a:cs typeface="Times New Roman" panose="02020603050405020304" pitchFamily="18" charset="0"/>
              </a:rPr>
              <a:t>Generates intermediate object code which further requires linking, hence requires more memory.</a:t>
            </a:r>
          </a:p>
          <a:p>
            <a:pPr algn="just" fontAlgn="ctr"/>
            <a:r>
              <a:rPr lang="en-US" sz="2400" dirty="0">
                <a:latin typeface="Times New Roman" panose="02020603050405020304" pitchFamily="18" charset="0"/>
                <a:cs typeface="Times New Roman" panose="02020603050405020304" pitchFamily="18" charset="0"/>
              </a:rPr>
              <a:t>It generates the error message only after scanning the whole program. Hence debugging is comparatively hard.</a:t>
            </a:r>
          </a:p>
          <a:p>
            <a:pPr algn="just" fontAlgn="ctr"/>
            <a:r>
              <a:rPr lang="en-US" sz="2400" dirty="0">
                <a:latin typeface="Times New Roman" panose="02020603050405020304" pitchFamily="18" charset="0"/>
                <a:cs typeface="Times New Roman" panose="02020603050405020304" pitchFamily="18" charset="0"/>
              </a:rPr>
              <a:t>Programming languages like C, C++, Java use compilers.</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1783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Interpreter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fontAlgn="ctr"/>
            <a:r>
              <a:rPr lang="en-US" sz="2400" dirty="0" smtClean="0">
                <a:latin typeface="Times New Roman" panose="02020603050405020304" pitchFamily="18" charset="0"/>
                <a:cs typeface="Times New Roman" panose="02020603050405020304" pitchFamily="18" charset="0"/>
              </a:rPr>
              <a:t>Translates </a:t>
            </a:r>
            <a:r>
              <a:rPr lang="en-US" sz="2400" dirty="0">
                <a:latin typeface="Times New Roman" panose="02020603050405020304" pitchFamily="18" charset="0"/>
                <a:cs typeface="Times New Roman" panose="02020603050405020304" pitchFamily="18" charset="0"/>
              </a:rPr>
              <a:t>program one statement at a time.</a:t>
            </a:r>
          </a:p>
          <a:p>
            <a:pPr algn="just" fontAlgn="ctr"/>
            <a:r>
              <a:rPr lang="en-US" sz="2400" dirty="0">
                <a:latin typeface="Times New Roman" panose="02020603050405020304" pitchFamily="18" charset="0"/>
                <a:cs typeface="Times New Roman" panose="02020603050405020304" pitchFamily="18" charset="0"/>
              </a:rPr>
              <a:t>It takes less amount of time to analyze the source code but the overall execution time is slower.</a:t>
            </a:r>
          </a:p>
          <a:p>
            <a:pPr algn="just" fontAlgn="ctr"/>
            <a:r>
              <a:rPr lang="en-US" sz="2400" dirty="0">
                <a:latin typeface="Times New Roman" panose="02020603050405020304" pitchFamily="18" charset="0"/>
                <a:cs typeface="Times New Roman" panose="02020603050405020304" pitchFamily="18" charset="0"/>
              </a:rPr>
              <a:t>No intermediate object code is generated, hence are memory efficient.</a:t>
            </a:r>
          </a:p>
          <a:p>
            <a:pPr algn="just" fontAlgn="ctr"/>
            <a:r>
              <a:rPr lang="en-US" sz="2400" dirty="0">
                <a:latin typeface="Times New Roman" panose="02020603050405020304" pitchFamily="18" charset="0"/>
                <a:cs typeface="Times New Roman" panose="02020603050405020304" pitchFamily="18" charset="0"/>
              </a:rPr>
              <a:t>Continues translating the program until the first error is met, in which case it stops. Hence debugging is easy.</a:t>
            </a:r>
          </a:p>
          <a:p>
            <a:pPr algn="just" fontAlgn="ctr"/>
            <a:r>
              <a:rPr lang="en-US" sz="2400" dirty="0">
                <a:latin typeface="Times New Roman" panose="02020603050405020304" pitchFamily="18" charset="0"/>
                <a:cs typeface="Times New Roman" panose="02020603050405020304" pitchFamily="18" charset="0"/>
              </a:rPr>
              <a:t>Programming languages like Python, Ruby use interpreters.</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8591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tx1"/>
                </a:solidFill>
                <a:latin typeface="Times New Roman" panose="02020603050405020304" pitchFamily="18" charset="0"/>
                <a:cs typeface="Times New Roman" panose="02020603050405020304" pitchFamily="18" charset="0"/>
              </a:rPr>
              <a:t>C</a:t>
            </a:r>
            <a:r>
              <a:rPr lang="en-US" sz="3600" b="1" dirty="0" smtClean="0">
                <a:solidFill>
                  <a:schemeClr val="tx1"/>
                </a:solidFill>
                <a:latin typeface="Times New Roman" panose="02020603050405020304" pitchFamily="18" charset="0"/>
                <a:cs typeface="Times New Roman" panose="02020603050405020304" pitchFamily="18" charset="0"/>
              </a:rPr>
              <a:t>omputer Languages</a:t>
            </a:r>
            <a:endParaRPr lang="en-US" sz="36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The computer system is simply a machine and hence it cannot perform any work; therefore, in order to make it functional different languages are developed, which are known as programming languages or simply computer languages.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9522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Types of Computer Language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b="1" dirty="0">
                <a:latin typeface="Times New Roman" panose="02020603050405020304" pitchFamily="18" charset="0"/>
                <a:cs typeface="Times New Roman" panose="02020603050405020304" pitchFamily="18" charset="0"/>
              </a:rPr>
              <a:t>Two Basic Types of Computer Language</a:t>
            </a:r>
          </a:p>
          <a:p>
            <a:pPr lvl="1" algn="just"/>
            <a:r>
              <a:rPr lang="en-US" sz="2400" b="1" dirty="0">
                <a:latin typeface="Times New Roman" panose="02020603050405020304" pitchFamily="18" charset="0"/>
                <a:cs typeface="Times New Roman" panose="02020603050405020304" pitchFamily="18" charset="0"/>
              </a:rPr>
              <a:t>Low-Level Languages:</a:t>
            </a:r>
            <a:r>
              <a:rPr lang="en-US" sz="2400" dirty="0">
                <a:latin typeface="Times New Roman" panose="02020603050405020304" pitchFamily="18" charset="0"/>
                <a:cs typeface="Times New Roman" panose="02020603050405020304" pitchFamily="18" charset="0"/>
              </a:rPr>
              <a:t> A language that corresponds directly to a specific machine</a:t>
            </a:r>
          </a:p>
          <a:p>
            <a:pPr lvl="1" algn="just"/>
            <a:r>
              <a:rPr lang="en-US" sz="2400" b="1" dirty="0">
                <a:latin typeface="Times New Roman" panose="02020603050405020304" pitchFamily="18" charset="0"/>
                <a:cs typeface="Times New Roman" panose="02020603050405020304" pitchFamily="18" charset="0"/>
              </a:rPr>
              <a:t>High-Level Languages:</a:t>
            </a:r>
            <a:r>
              <a:rPr lang="en-US" sz="2400" dirty="0">
                <a:latin typeface="Times New Roman" panose="02020603050405020304" pitchFamily="18" charset="0"/>
                <a:cs typeface="Times New Roman" panose="02020603050405020304" pitchFamily="18" charset="0"/>
              </a:rPr>
              <a:t> Any language that is independent of the machine</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1077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latin typeface="Times New Roman" panose="02020603050405020304" pitchFamily="18" charset="0"/>
                <a:cs typeface="Times New Roman" panose="02020603050405020304" pitchFamily="18" charset="0"/>
              </a:rPr>
              <a:t>Low-level </a:t>
            </a:r>
            <a:r>
              <a:rPr lang="en-US" sz="3600" b="1" dirty="0">
                <a:solidFill>
                  <a:schemeClr val="tx1"/>
                </a:solidFill>
                <a:latin typeface="Times New Roman" panose="02020603050405020304" pitchFamily="18" charset="0"/>
                <a:cs typeface="Times New Roman" panose="02020603050405020304" pitchFamily="18" charset="0"/>
              </a:rPr>
              <a:t>languages</a:t>
            </a: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Low-level computer languages are either machine codes or are very close them. A computer cannot understand instructions given to it in high-level languages or in English. It can only understand and execute instructions given in the form of machine language i.e. binary.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2174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chemeClr val="tx1"/>
                </a:solidFill>
                <a:effectLst/>
                <a:latin typeface="Times New Roman" panose="02020603050405020304" pitchFamily="18" charset="0"/>
                <a:cs typeface="Times New Roman" panose="02020603050405020304" pitchFamily="18" charset="0"/>
              </a:rPr>
              <a:t>Types </a:t>
            </a:r>
            <a:r>
              <a:rPr lang="en-US" sz="3600" b="1" dirty="0">
                <a:solidFill>
                  <a:schemeClr val="tx1"/>
                </a:solidFill>
                <a:effectLst/>
                <a:latin typeface="Times New Roman" panose="02020603050405020304" pitchFamily="18" charset="0"/>
                <a:cs typeface="Times New Roman" panose="02020603050405020304" pitchFamily="18" charset="0"/>
              </a:rPr>
              <a:t>of low-level </a:t>
            </a:r>
            <a:r>
              <a:rPr lang="en-US" sz="3600" b="1" dirty="0" smtClean="0">
                <a:solidFill>
                  <a:schemeClr val="tx1"/>
                </a:solidFill>
                <a:effectLst/>
                <a:latin typeface="Times New Roman" panose="02020603050405020304" pitchFamily="18" charset="0"/>
                <a:cs typeface="Times New Roman" panose="02020603050405020304" pitchFamily="18" charset="0"/>
              </a:rPr>
              <a:t>languages</a:t>
            </a:r>
            <a:endParaRPr lang="en-US" sz="36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There are two types of low-level languages:</a:t>
            </a:r>
            <a:endParaRPr lang="en-US" sz="2400" b="1" dirty="0" smtClean="0">
              <a:latin typeface="Times New Roman" panose="02020603050405020304" pitchFamily="18" charset="0"/>
              <a:cs typeface="Times New Roman" panose="02020603050405020304" pitchFamily="18" charset="0"/>
            </a:endParaRPr>
          </a:p>
          <a:p>
            <a:pPr lvl="1" algn="just"/>
            <a:r>
              <a:rPr lang="en-US" sz="2400" b="1" dirty="0" smtClean="0">
                <a:latin typeface="Times New Roman" panose="02020603050405020304" pitchFamily="18" charset="0"/>
                <a:cs typeface="Times New Roman" panose="02020603050405020304" pitchFamily="18" charset="0"/>
              </a:rPr>
              <a:t>Machine </a:t>
            </a:r>
            <a:r>
              <a:rPr lang="en-US" sz="2400" b="1" dirty="0">
                <a:latin typeface="Times New Roman" panose="02020603050405020304" pitchFamily="18" charset="0"/>
                <a:cs typeface="Times New Roman" panose="02020603050405020304" pitchFamily="18" charset="0"/>
              </a:rPr>
              <a:t>Language:</a:t>
            </a:r>
            <a:r>
              <a:rPr lang="en-US" sz="2400" dirty="0">
                <a:latin typeface="Times New Roman" panose="02020603050405020304" pitchFamily="18" charset="0"/>
                <a:cs typeface="Times New Roman" panose="02020603050405020304" pitchFamily="18" charset="0"/>
              </a:rPr>
              <a:t> a language that is directly interpreted into the hardware</a:t>
            </a:r>
          </a:p>
          <a:p>
            <a:pPr lvl="1" algn="just"/>
            <a:r>
              <a:rPr lang="en-US" sz="2400" b="1" dirty="0">
                <a:latin typeface="Times New Roman" panose="02020603050405020304" pitchFamily="18" charset="0"/>
                <a:cs typeface="Times New Roman" panose="02020603050405020304" pitchFamily="18" charset="0"/>
              </a:rPr>
              <a:t>Assembly Language: </a:t>
            </a:r>
            <a:r>
              <a:rPr lang="en-US" sz="2400" dirty="0">
                <a:latin typeface="Times New Roman" panose="02020603050405020304" pitchFamily="18" charset="0"/>
                <a:cs typeface="Times New Roman" panose="02020603050405020304" pitchFamily="18" charset="0"/>
              </a:rPr>
              <a:t>a slightly more user-friendly language that directly corresponds to machine language</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7531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latin typeface="Times New Roman" panose="02020603050405020304" pitchFamily="18" charset="0"/>
                <a:cs typeface="Times New Roman" panose="02020603050405020304" pitchFamily="18" charset="0"/>
              </a:rPr>
              <a:t>Machine </a:t>
            </a:r>
            <a:r>
              <a:rPr lang="en-US" sz="3600" b="1" dirty="0" smtClean="0">
                <a:effectLst/>
                <a:latin typeface="Times New Roman" panose="02020603050405020304" pitchFamily="18" charset="0"/>
                <a:cs typeface="Times New Roman" panose="02020603050405020304" pitchFamily="18" charset="0"/>
              </a:rPr>
              <a:t>Language</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Machine language is the lowest and most elementary level of programming language and was the first type of programming language to be developed. Machine language is basically the only language that a computer can </a:t>
            </a:r>
            <a:r>
              <a:rPr lang="en-US" sz="2400" dirty="0" smtClean="0">
                <a:latin typeface="Times New Roman" panose="02020603050405020304" pitchFamily="18" charset="0"/>
                <a:cs typeface="Times New Roman" panose="02020603050405020304" pitchFamily="18" charset="0"/>
              </a:rPr>
              <a:t>understand.</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 fact, a manufacturer designs a computer to obey just one language, its machine code, which is represented inside the computer by a string of binary digits (bits) 0 and 1. The symbol 0 stands for the absence of an electric pulse and the 1 stands for the presence of an electric pulse. Since a computer is capable of recognizing electric signals, it understands machine language.</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6736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Advantages &amp; Disadvantages</a:t>
            </a:r>
            <a:endParaRPr lang="en-US" sz="3600" dirty="0">
              <a:solidFill>
                <a:schemeClr val="tx1"/>
              </a:solidFill>
            </a:endParaRPr>
          </a:p>
        </p:txBody>
      </p:sp>
      <p:sp>
        <p:nvSpPr>
          <p:cNvPr id="3" name="Content Placeholder 2"/>
          <p:cNvSpPr>
            <a:spLocks noGrp="1"/>
          </p:cNvSpPr>
          <p:nvPr>
            <p:ph idx="1"/>
          </p:nvPr>
        </p:nvSpPr>
        <p:spPr/>
        <p:txBody>
          <a:bodyPr>
            <a:normAutofit/>
          </a:bodyPr>
          <a:lstStyle/>
          <a:p>
            <a:pPr algn="just" fontAlgn="ctr"/>
            <a:r>
              <a:rPr lang="en-US" sz="2400" b="1" dirty="0">
                <a:latin typeface="Times New Roman" panose="02020603050405020304" pitchFamily="18" charset="0"/>
                <a:cs typeface="Times New Roman" panose="02020603050405020304" pitchFamily="18" charset="0"/>
              </a:rPr>
              <a:t>Advantages </a:t>
            </a:r>
            <a:endParaRPr lang="en-US" sz="2400" b="1" dirty="0" smtClean="0">
              <a:latin typeface="Times New Roman" panose="02020603050405020304" pitchFamily="18" charset="0"/>
              <a:cs typeface="Times New Roman" panose="02020603050405020304" pitchFamily="18" charset="0"/>
            </a:endParaRPr>
          </a:p>
          <a:p>
            <a:pPr lvl="1" algn="just" fontAlgn="ctr"/>
            <a:r>
              <a:rPr lang="en-US" sz="2400" dirty="0" smtClean="0">
                <a:latin typeface="Times New Roman" panose="02020603050405020304" pitchFamily="18" charset="0"/>
                <a:cs typeface="Times New Roman" panose="02020603050405020304" pitchFamily="18" charset="0"/>
              </a:rPr>
              <a:t>Machine </a:t>
            </a:r>
            <a:r>
              <a:rPr lang="en-US" sz="2400" dirty="0">
                <a:latin typeface="Times New Roman" panose="02020603050405020304" pitchFamily="18" charset="0"/>
                <a:cs typeface="Times New Roman" panose="02020603050405020304" pitchFamily="18" charset="0"/>
              </a:rPr>
              <a:t>language makes fast and efficient use of the computer.</a:t>
            </a:r>
          </a:p>
          <a:p>
            <a:pPr lvl="1" algn="just" fontAlgn="ctr"/>
            <a:r>
              <a:rPr lang="en-US" sz="2400" dirty="0">
                <a:latin typeface="Times New Roman" panose="02020603050405020304" pitchFamily="18" charset="0"/>
                <a:cs typeface="Times New Roman" panose="02020603050405020304" pitchFamily="18" charset="0"/>
              </a:rPr>
              <a:t>It requires no translator to translate the code. It is directly understood by the computer.</a:t>
            </a:r>
          </a:p>
          <a:p>
            <a:pPr algn="just" fontAlgn="ctr"/>
            <a:r>
              <a:rPr lang="en-US" sz="2400" b="1" dirty="0">
                <a:latin typeface="Times New Roman" panose="02020603050405020304" pitchFamily="18" charset="0"/>
                <a:cs typeface="Times New Roman" panose="02020603050405020304" pitchFamily="18" charset="0"/>
              </a:rPr>
              <a:t>Disadvantages</a:t>
            </a:r>
          </a:p>
          <a:p>
            <a:pPr lvl="1" algn="just" fontAlgn="ctr"/>
            <a:r>
              <a:rPr lang="en-US" sz="2400" dirty="0">
                <a:latin typeface="Times New Roman" panose="02020603050405020304" pitchFamily="18" charset="0"/>
                <a:cs typeface="Times New Roman" panose="02020603050405020304" pitchFamily="18" charset="0"/>
              </a:rPr>
              <a:t>All operation codes have to be remembered.</a:t>
            </a:r>
          </a:p>
          <a:p>
            <a:pPr lvl="1" algn="just" fontAlgn="ctr"/>
            <a:r>
              <a:rPr lang="en-US" sz="2400" dirty="0">
                <a:latin typeface="Times New Roman" panose="02020603050405020304" pitchFamily="18" charset="0"/>
                <a:cs typeface="Times New Roman" panose="02020603050405020304" pitchFamily="18" charset="0"/>
              </a:rPr>
              <a:t>All memory addresses have to be </a:t>
            </a:r>
            <a:r>
              <a:rPr lang="en-US" sz="2400" dirty="0" smtClean="0">
                <a:latin typeface="Times New Roman" panose="02020603050405020304" pitchFamily="18" charset="0"/>
                <a:cs typeface="Times New Roman" panose="02020603050405020304" pitchFamily="18" charset="0"/>
              </a:rPr>
              <a:t>remembered.</a:t>
            </a:r>
          </a:p>
          <a:p>
            <a:pPr lvl="1" algn="just" fontAlgn="ct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hard to amend or find errors in a program written in the machine language.</a:t>
            </a:r>
          </a:p>
          <a:p>
            <a:pPr algn="just"/>
            <a:endParaRPr lang="en-US" sz="2400" dirty="0"/>
          </a:p>
        </p:txBody>
      </p:sp>
    </p:spTree>
    <p:extLst>
      <p:ext uri="{BB962C8B-B14F-4D97-AF65-F5344CB8AC3E}">
        <p14:creationId xmlns:p14="http://schemas.microsoft.com/office/powerpoint/2010/main" val="1372401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latin typeface="Times New Roman" panose="02020603050405020304" pitchFamily="18" charset="0"/>
                <a:cs typeface="Times New Roman" panose="02020603050405020304" pitchFamily="18" charset="0"/>
              </a:rPr>
              <a:t>Assembly Language</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anose="02020603050405020304" pitchFamily="18" charset="0"/>
                <a:cs typeface="Times New Roman" panose="02020603050405020304" pitchFamily="18" charset="0"/>
              </a:rPr>
              <a:t>Assembly </a:t>
            </a:r>
            <a:r>
              <a:rPr lang="en-US" dirty="0">
                <a:latin typeface="Times New Roman" panose="02020603050405020304" pitchFamily="18" charset="0"/>
                <a:cs typeface="Times New Roman" panose="02020603050405020304" pitchFamily="18" charset="0"/>
              </a:rPr>
              <a:t>language was developed to overcome some of the many inconveniences of machine language. This is another low-level but very important language in which operation codes and operands are given in the form of alphanumeric symbols instead of 0’s and l’s.</a:t>
            </a:r>
          </a:p>
          <a:p>
            <a:pPr algn="just"/>
            <a:r>
              <a:rPr lang="en-US" dirty="0">
                <a:latin typeface="Times New Roman" panose="02020603050405020304" pitchFamily="18" charset="0"/>
                <a:cs typeface="Times New Roman" panose="02020603050405020304" pitchFamily="18" charset="0"/>
              </a:rPr>
              <a:t>These alphanumeric symbols are known as mnemonic codes and can combine in a maximum of five-letter combinations e.g. ADD for addition, SUB for subtraction, START, LABEL etc. Because of this feature, assembly language is also known as ‘Symbolic Programming Language.'</a:t>
            </a:r>
          </a:p>
          <a:p>
            <a:pPr algn="just"/>
            <a:r>
              <a:rPr lang="en-US" dirty="0">
                <a:latin typeface="Times New Roman" panose="02020603050405020304" pitchFamily="18" charset="0"/>
                <a:cs typeface="Times New Roman" panose="02020603050405020304" pitchFamily="18" charset="0"/>
              </a:rPr>
              <a:t>This language is also very difficult and needs a lot of practice to master it because there is only a little English support in this language. Mostly assembly language is used to help in compiler orientations. The instructions of the assembly language are converted to machine codes by a language translator and then they are executed by the computer.</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746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latin typeface="Times New Roman" panose="02020603050405020304" pitchFamily="18" charset="0"/>
                <a:cs typeface="Times New Roman" panose="02020603050405020304" pitchFamily="18" charset="0"/>
              </a:rPr>
              <a:t>Advantages &amp; Disadvantages</a:t>
            </a:r>
            <a:endParaRPr lang="en-US" sz="36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fontAlgn="ctr"/>
            <a:r>
              <a:rPr lang="en-US" sz="2400" b="1" dirty="0">
                <a:latin typeface="Times New Roman" panose="02020603050405020304" pitchFamily="18" charset="0"/>
                <a:cs typeface="Times New Roman" panose="02020603050405020304" pitchFamily="18" charset="0"/>
              </a:rPr>
              <a:t>Advantages</a:t>
            </a:r>
          </a:p>
          <a:p>
            <a:pPr lvl="1" algn="just" fontAlgn="ctr"/>
            <a:r>
              <a:rPr lang="en-US" sz="2400" dirty="0">
                <a:latin typeface="Times New Roman" panose="02020603050405020304" pitchFamily="18" charset="0"/>
                <a:cs typeface="Times New Roman" panose="02020603050405020304" pitchFamily="18" charset="0"/>
              </a:rPr>
              <a:t>Assembly language is easier to understand and use as compared to machine language.</a:t>
            </a:r>
          </a:p>
          <a:p>
            <a:pPr lvl="1" algn="just" fontAlgn="ctr"/>
            <a:r>
              <a:rPr lang="en-US" sz="2400" dirty="0">
                <a:latin typeface="Times New Roman" panose="02020603050405020304" pitchFamily="18" charset="0"/>
                <a:cs typeface="Times New Roman" panose="02020603050405020304" pitchFamily="18" charset="0"/>
              </a:rPr>
              <a:t>It is easy to locate and correct errors.</a:t>
            </a:r>
          </a:p>
          <a:p>
            <a:pPr lvl="1" algn="just" fontAlgn="ctr"/>
            <a:r>
              <a:rPr lang="en-US" sz="2400" dirty="0">
                <a:latin typeface="Times New Roman" panose="02020603050405020304" pitchFamily="18" charset="0"/>
                <a:cs typeface="Times New Roman" panose="02020603050405020304" pitchFamily="18" charset="0"/>
              </a:rPr>
              <a:t>It is easily modified</a:t>
            </a:r>
            <a:r>
              <a:rPr lang="en-US" sz="2400" dirty="0" smtClean="0">
                <a:latin typeface="Times New Roman" panose="02020603050405020304" pitchFamily="18" charset="0"/>
                <a:cs typeface="Times New Roman" panose="02020603050405020304" pitchFamily="18" charset="0"/>
              </a:rPr>
              <a:t>.</a:t>
            </a:r>
          </a:p>
          <a:p>
            <a:pPr algn="just" fontAlgn="ctr"/>
            <a:r>
              <a:rPr lang="en-US" sz="2400" b="1" dirty="0">
                <a:latin typeface="Times New Roman" panose="02020603050405020304" pitchFamily="18" charset="0"/>
                <a:cs typeface="Times New Roman" panose="02020603050405020304" pitchFamily="18" charset="0"/>
              </a:rPr>
              <a:t>Disadvantages</a:t>
            </a:r>
          </a:p>
          <a:p>
            <a:pPr lvl="1" algn="just" fontAlgn="ctr"/>
            <a:r>
              <a:rPr lang="en-US" sz="2400" dirty="0">
                <a:latin typeface="Times New Roman" panose="02020603050405020304" pitchFamily="18" charset="0"/>
                <a:cs typeface="Times New Roman" panose="02020603050405020304" pitchFamily="18" charset="0"/>
              </a:rPr>
              <a:t>Like machine language, it is also machine dependent/specific.</a:t>
            </a:r>
          </a:p>
          <a:p>
            <a:pPr lvl="1" algn="just" fontAlgn="ctr"/>
            <a:r>
              <a:rPr lang="en-US" sz="2400" dirty="0">
                <a:latin typeface="Times New Roman" panose="02020603050405020304" pitchFamily="18" charset="0"/>
                <a:cs typeface="Times New Roman" panose="02020603050405020304" pitchFamily="18" charset="0"/>
              </a:rPr>
              <a:t>Since it is machine dependent, the programmer also needs to understand the hardware.</a:t>
            </a:r>
          </a:p>
          <a:p>
            <a:pPr algn="just" fontAlgn="ct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9778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794</TotalTime>
  <Words>871</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Computer Languages</vt:lpstr>
      <vt:lpstr>Computer Languages</vt:lpstr>
      <vt:lpstr>Types of Computer Language</vt:lpstr>
      <vt:lpstr>Low-level languages</vt:lpstr>
      <vt:lpstr>Types of low-level languages</vt:lpstr>
      <vt:lpstr>Machine Language</vt:lpstr>
      <vt:lpstr>Advantages &amp; Disadvantages</vt:lpstr>
      <vt:lpstr>Assembly Language</vt:lpstr>
      <vt:lpstr>Advantages &amp; Disadvantages</vt:lpstr>
      <vt:lpstr>High-Level Languages</vt:lpstr>
      <vt:lpstr>Advantages</vt:lpstr>
      <vt:lpstr>Disadvantages</vt:lpstr>
      <vt:lpstr>Compiler</vt:lpstr>
      <vt:lpstr>Interpreter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295</cp:revision>
  <dcterms:created xsi:type="dcterms:W3CDTF">2015-09-13T05:42:29Z</dcterms:created>
  <dcterms:modified xsi:type="dcterms:W3CDTF">2020-05-05T04:17:41Z</dcterms:modified>
</cp:coreProperties>
</file>